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Montserrat"/>
      <p:regular r:id="rId18"/>
      <p:bold r:id="rId19"/>
      <p:italic r:id="rId20"/>
      <p:boldItalic r:id="rId21"/>
    </p:embeddedFont>
    <p:embeddedFont>
      <p:font typeface="Montserrat Medium"/>
      <p:regular r:id="rId22"/>
      <p:bold r:id="rId23"/>
      <p:italic r:id="rId24"/>
      <p:boldItalic r:id="rId25"/>
    </p:embeddedFont>
    <p:embeddedFont>
      <p:font typeface="Montserrat ExtraLight"/>
      <p:regular r:id="rId26"/>
      <p:bold r:id="rId27"/>
      <p:italic r:id="rId28"/>
      <p:boldItalic r:id="rId29"/>
    </p:embeddedFont>
    <p:embeddedFont>
      <p:font typeface="Montserrat ExtraBold"/>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hi25C1pFFioozvyu7lOcRLHhCP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B4329D-0036-46E5-A6A4-78E38BF219C0}">
  <a:tblStyle styleId="{F2B4329D-0036-46E5-A6A4-78E38BF219C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MontserratMedium-regular.fntdata"/><Relationship Id="rId21" Type="http://schemas.openxmlformats.org/officeDocument/2006/relationships/font" Target="fonts/Montserrat-boldItalic.fntdata"/><Relationship Id="rId24" Type="http://schemas.openxmlformats.org/officeDocument/2006/relationships/font" Target="fonts/MontserratMedium-italic.fntdata"/><Relationship Id="rId23"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ExtraLight-regular.fntdata"/><Relationship Id="rId25" Type="http://schemas.openxmlformats.org/officeDocument/2006/relationships/font" Target="fonts/MontserratMedium-boldItalic.fntdata"/><Relationship Id="rId28" Type="http://schemas.openxmlformats.org/officeDocument/2006/relationships/font" Target="fonts/MontserratExtraLight-italic.fntdata"/><Relationship Id="rId27" Type="http://schemas.openxmlformats.org/officeDocument/2006/relationships/font" Target="fonts/MontserratExtra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Extra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ExtraBold-boldItalic.fntdata"/><Relationship Id="rId30" Type="http://schemas.openxmlformats.org/officeDocument/2006/relationships/font" Target="fonts/MontserratExtraBold-bold.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10"/>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10"/>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20"/>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42" name="Google Shape;42;p20"/>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22"/>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6" name="Google Shape;46;p22"/>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22"/>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22"/>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22"/>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22"/>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22"/>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52" name="Google Shape;52;p22"/>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53" name="Google Shape;53;p22"/>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23"/>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56" name="Google Shape;56;p23"/>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24"/>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59" name="Google Shape;59;p24"/>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25"/>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2" name="Google Shape;62;p25"/>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25"/>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4" name="Google Shape;64;p25"/>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25"/>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6"/>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8" name="Google Shape;68;p26"/>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26"/>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0" name="Google Shape;70;p26"/>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26"/>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2" name="Google Shape;72;p26"/>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3" name="Google Shape;73;p26"/>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7"/>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76" name="Google Shape;76;p27"/>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1"/>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11"/>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9"/>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30"/>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31"/>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32"/>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7" name="Google Shape;87;p32"/>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88" name="Google Shape;88;p32"/>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89" name="Google Shape;89;p32"/>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90" name="Google Shape;90;p32"/>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3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3" name="Google Shape;93;p33"/>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94" name="Google Shape;94;p33"/>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33"/>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33"/>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33"/>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98" name="Google Shape;98;p33"/>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33"/>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0" name="Google Shape;100;p33"/>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34"/>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3" name="Google Shape;103;p34"/>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34"/>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5" name="Google Shape;105;p34"/>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34"/>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7" name="Google Shape;107;p34"/>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35"/>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0" name="Google Shape;110;p35"/>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35"/>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2" name="Google Shape;112;p35"/>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35"/>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4" name="Google Shape;114;p35"/>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5" name="Google Shape;115;p35"/>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35"/>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7" name="Google Shape;117;p35"/>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35"/>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9" name="Google Shape;119;p35"/>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35"/>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1" name="Google Shape;121;p35"/>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6"/>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4" name="Google Shape;124;p36"/>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5" name="Google Shape;125;p36"/>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36"/>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7" name="Google Shape;127;p36"/>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36"/>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9" name="Google Shape;129;p36"/>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36"/>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36"/>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37"/>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3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7" name="Google Shape;137;p38"/>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12"/>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6" name="Google Shape;16;p12"/>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0" name="Google Shape;140;p39"/>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40"/>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3" name="Google Shape;143;p40"/>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41"/>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6" name="Google Shape;146;p41"/>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41"/>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4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0" name="Google Shape;150;p42"/>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3" name="Google Shape;153;p43"/>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3"/>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 name="Google Shape;19;p13"/>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20" name="Google Shape;20;p13"/>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3" name="Google Shape;23;p14"/>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6" name="Google Shape;26;p15"/>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27" name="Google Shape;27;p15"/>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1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7"/>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32" name="Google Shape;32;p17"/>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33" name="Google Shape;33;p17"/>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8"/>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6" name="Google Shape;36;p18"/>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37" name="Google Shape;37;p18"/>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patents.google.com/patent/US20110029108A1/en" TargetMode="External"/><Relationship Id="rId4" Type="http://schemas.openxmlformats.org/officeDocument/2006/relationships/hyperlink" Target="https://patents.google.com/patent/US20120233164" TargetMode="External"/><Relationship Id="rId9" Type="http://schemas.openxmlformats.org/officeDocument/2006/relationships/hyperlink" Target="http://mtg.upf.edu/files/publications/music_mood_and_theme_classification-L3S_MTG.pdf" TargetMode="External"/><Relationship Id="rId5" Type="http://schemas.openxmlformats.org/officeDocument/2006/relationships/hyperlink" Target="https://ieeexplore.ieee.org/document/4895319" TargetMode="External"/><Relationship Id="rId6" Type="http://schemas.openxmlformats.org/officeDocument/2006/relationships/hyperlink" Target="https://ieeexplore.ieee.org/stamp/stamp.jsp?tp=&amp;arnumber=1598089" TargetMode="External"/><Relationship Id="rId7" Type="http://schemas.openxmlformats.org/officeDocument/2006/relationships/hyperlink" Target="https://www.irjet.net/archives/V6/i5/IRJET-V6I5174.pdf" TargetMode="External"/><Relationship Id="rId8" Type="http://schemas.openxmlformats.org/officeDocument/2006/relationships/hyperlink" Target="https://arxiv.org/pdf/1804.01149.pdf" TargetMode="External"/><Relationship Id="rId11" Type="http://schemas.openxmlformats.org/officeDocument/2006/relationships/hyperlink" Target="https://kandi.openweaver.com/python/CPJKU/madmom#About" TargetMode="External"/><Relationship Id="rId10" Type="http://schemas.openxmlformats.org/officeDocument/2006/relationships/hyperlink" Target="https://ieeexplore.ieee.org/abstract/document/8441340" TargetMode="External"/><Relationship Id="rId12" Type="http://schemas.openxmlformats.org/officeDocument/2006/relationships/hyperlink" Target="https://www.fmod.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hyperlink" Target="https://adityapanwar.notion.site/cadde5a6ec8441179d8535d59f069a90?v=6d9d38cea8734d1a86e4e919f03fda6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txBox="1"/>
          <p:nvPr>
            <p:ph type="ctrTitle"/>
          </p:nvPr>
        </p:nvSpPr>
        <p:spPr>
          <a:xfrm>
            <a:off x="1552875" y="1210125"/>
            <a:ext cx="5757600" cy="750900"/>
          </a:xfrm>
          <a:prstGeom prst="rect">
            <a:avLst/>
          </a:prstGeom>
          <a:noFill/>
          <a:ln>
            <a:noFill/>
          </a:ln>
          <a:effectLst>
            <a:outerShdw blurRad="142875" rotWithShape="0" algn="bl" dir="87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a:p>
            <a:pPr indent="0" lvl="0" marL="0" rtl="0" algn="ctr">
              <a:lnSpc>
                <a:spcPct val="100000"/>
              </a:lnSpc>
              <a:spcBef>
                <a:spcPts val="0"/>
              </a:spcBef>
              <a:spcAft>
                <a:spcPts val="0"/>
              </a:spcAft>
              <a:buSzPts val="3600"/>
              <a:buNone/>
            </a:pPr>
            <a:r>
              <a:t/>
            </a:r>
            <a:endParaRPr/>
          </a:p>
          <a:p>
            <a:pPr indent="0" lvl="0" marL="0" rtl="0" algn="ctr">
              <a:lnSpc>
                <a:spcPct val="100000"/>
              </a:lnSpc>
              <a:spcBef>
                <a:spcPts val="0"/>
              </a:spcBef>
              <a:spcAft>
                <a:spcPts val="0"/>
              </a:spcAft>
              <a:buSzPts val="3600"/>
              <a:buNone/>
            </a:pPr>
            <a:r>
              <a:t/>
            </a:r>
            <a:endParaRPr/>
          </a:p>
          <a:p>
            <a:pPr indent="0" lvl="0" marL="0" rtl="0" algn="ctr">
              <a:lnSpc>
                <a:spcPct val="100000"/>
              </a:lnSpc>
              <a:spcBef>
                <a:spcPts val="0"/>
              </a:spcBef>
              <a:spcAft>
                <a:spcPts val="0"/>
              </a:spcAft>
              <a:buSzPts val="3600"/>
              <a:buNone/>
            </a:pPr>
            <a:r>
              <a:rPr lang="en"/>
              <a:t>APHELION MUSIC</a:t>
            </a:r>
            <a:endParaRPr/>
          </a:p>
        </p:txBody>
      </p:sp>
      <p:sp>
        <p:nvSpPr>
          <p:cNvPr id="159" name="Google Shape;159;p1"/>
          <p:cNvSpPr txBox="1"/>
          <p:nvPr>
            <p:ph idx="1" type="subTitle"/>
          </p:nvPr>
        </p:nvSpPr>
        <p:spPr>
          <a:xfrm>
            <a:off x="2044200" y="296150"/>
            <a:ext cx="50556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700"/>
              <a:t>ME781 COURSE PROJECT</a:t>
            </a:r>
            <a:endParaRPr b="1" sz="2700"/>
          </a:p>
          <a:p>
            <a:pPr indent="0" lvl="0" marL="0" rtl="0" algn="ctr">
              <a:lnSpc>
                <a:spcPct val="100000"/>
              </a:lnSpc>
              <a:spcBef>
                <a:spcPts val="0"/>
              </a:spcBef>
              <a:spcAft>
                <a:spcPts val="0"/>
              </a:spcAft>
              <a:buSzPts val="1400"/>
              <a:buNone/>
            </a:pPr>
            <a:r>
              <a:rPr b="1" lang="en" sz="1800"/>
              <a:t>Guide : Prof. Asim Tiwari</a:t>
            </a:r>
            <a:endParaRPr b="1" sz="1800"/>
          </a:p>
        </p:txBody>
      </p:sp>
      <p:sp>
        <p:nvSpPr>
          <p:cNvPr id="160" name="Google Shape;160;p1"/>
          <p:cNvSpPr txBox="1"/>
          <p:nvPr>
            <p:ph type="ctrTitle"/>
          </p:nvPr>
        </p:nvSpPr>
        <p:spPr>
          <a:xfrm>
            <a:off x="1752375" y="1961013"/>
            <a:ext cx="5358600" cy="464700"/>
          </a:xfrm>
          <a:prstGeom prst="rect">
            <a:avLst/>
          </a:prstGeom>
          <a:noFill/>
          <a:ln>
            <a:noFill/>
          </a:ln>
          <a:effectLst>
            <a:outerShdw blurRad="100013" rotWithShape="0" algn="bl" dir="84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200">
                <a:latin typeface="Montserrat ExtraLight"/>
                <a:ea typeface="Montserrat ExtraLight"/>
                <a:cs typeface="Montserrat ExtraLight"/>
                <a:sym typeface="Montserrat ExtraLight"/>
              </a:rPr>
              <a:t>MUSIC GENRE CLASSIFIER</a:t>
            </a:r>
            <a:endParaRPr b="0" sz="2200">
              <a:latin typeface="Montserrat ExtraLight"/>
              <a:ea typeface="Montserrat ExtraLight"/>
              <a:cs typeface="Montserrat ExtraLight"/>
              <a:sym typeface="Montserrat ExtraLight"/>
            </a:endParaRPr>
          </a:p>
        </p:txBody>
      </p:sp>
      <p:cxnSp>
        <p:nvCxnSpPr>
          <p:cNvPr id="161" name="Google Shape;161;p1"/>
          <p:cNvCxnSpPr/>
          <p:nvPr/>
        </p:nvCxnSpPr>
        <p:spPr>
          <a:xfrm flipH="1" rot="10800000">
            <a:off x="2503425" y="1961025"/>
            <a:ext cx="3856500" cy="168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graphicFrame>
        <p:nvGraphicFramePr>
          <p:cNvPr id="162" name="Google Shape;162;p1"/>
          <p:cNvGraphicFramePr/>
          <p:nvPr/>
        </p:nvGraphicFramePr>
        <p:xfrm>
          <a:off x="2348913" y="2856695"/>
          <a:ext cx="3000000" cy="3000000"/>
        </p:xfrm>
        <a:graphic>
          <a:graphicData uri="http://schemas.openxmlformats.org/drawingml/2006/table">
            <a:tbl>
              <a:tblPr>
                <a:noFill/>
                <a:tableStyleId>{F2B4329D-0036-46E5-A6A4-78E38BF219C0}</a:tableStyleId>
              </a:tblPr>
              <a:tblGrid>
                <a:gridCol w="2896975"/>
                <a:gridCol w="1268525"/>
              </a:tblGrid>
              <a:tr h="5657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Montserrat"/>
                          <a:ea typeface="Montserrat"/>
                          <a:cs typeface="Montserrat"/>
                          <a:sym typeface="Montserrat"/>
                        </a:rPr>
                        <a:t>SAI ANEESH SURYADEVARA</a:t>
                      </a:r>
                      <a:endParaRPr sz="1400" u="none" cap="none" strike="noStrike">
                        <a:solidFill>
                          <a:schemeClr val="lt1"/>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Montserrat"/>
                          <a:ea typeface="Montserrat"/>
                          <a:cs typeface="Montserrat"/>
                          <a:sym typeface="Montserrat"/>
                        </a:rPr>
                        <a:t>190100125</a:t>
                      </a:r>
                      <a:endParaRPr sz="1400" u="none" cap="none" strike="noStrike">
                        <a:solidFill>
                          <a:schemeClr val="lt1"/>
                        </a:solidFill>
                        <a:latin typeface="Montserrat"/>
                        <a:ea typeface="Montserrat"/>
                        <a:cs typeface="Montserrat"/>
                        <a:sym typeface="Montserrat"/>
                      </a:endParaRPr>
                    </a:p>
                  </a:txBody>
                  <a:tcPr marT="91425" marB="91425" marR="91425" marL="91425"/>
                </a:tc>
              </a:tr>
              <a:tr h="5657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Montserrat"/>
                          <a:ea typeface="Montserrat"/>
                          <a:cs typeface="Montserrat"/>
                          <a:sym typeface="Montserrat"/>
                        </a:rPr>
                        <a:t>ADITYA PANWAR</a:t>
                      </a:r>
                      <a:endParaRPr sz="1400" u="none" cap="none" strike="noStrike">
                        <a:solidFill>
                          <a:schemeClr val="lt1"/>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Montserrat"/>
                          <a:ea typeface="Montserrat"/>
                          <a:cs typeface="Montserrat"/>
                          <a:sym typeface="Montserrat"/>
                        </a:rPr>
                        <a:t>203386003</a:t>
                      </a:r>
                      <a:endParaRPr sz="1400" u="none" cap="none" strike="noStrike">
                        <a:solidFill>
                          <a:schemeClr val="lt1"/>
                        </a:solidFill>
                        <a:latin typeface="Montserrat"/>
                        <a:ea typeface="Montserrat"/>
                        <a:cs typeface="Montserrat"/>
                        <a:sym typeface="Montserrat"/>
                      </a:endParaRPr>
                    </a:p>
                  </a:txBody>
                  <a:tcPr marT="91425" marB="91425" marR="91425" marL="91425"/>
                </a:tc>
              </a:tr>
              <a:tr h="538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Montserrat"/>
                          <a:ea typeface="Montserrat"/>
                          <a:cs typeface="Montserrat"/>
                          <a:sym typeface="Montserrat"/>
                        </a:rPr>
                        <a:t>PRASANNA TELAWNE</a:t>
                      </a:r>
                      <a:endParaRPr sz="1400" u="none" cap="none" strike="noStrike">
                        <a:solidFill>
                          <a:schemeClr val="lt1"/>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Montserrat"/>
                          <a:ea typeface="Montserrat"/>
                          <a:cs typeface="Montserrat"/>
                          <a:sym typeface="Montserrat"/>
                        </a:rPr>
                        <a:t>18B030018</a:t>
                      </a:r>
                      <a:endParaRPr sz="1400" u="none" cap="none" strike="noStrike">
                        <a:solidFill>
                          <a:schemeClr val="lt1"/>
                        </a:solidFill>
                        <a:latin typeface="Montserrat"/>
                        <a:ea typeface="Montserrat"/>
                        <a:cs typeface="Montserrat"/>
                        <a:sym typeface="Montserrat"/>
                      </a:endParaRPr>
                    </a:p>
                  </a:txBody>
                  <a:tcPr marT="91425" marB="91425" marR="91425" marL="91425"/>
                </a:tc>
              </a:tr>
              <a:tr h="538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Montserrat"/>
                          <a:ea typeface="Montserrat"/>
                          <a:cs typeface="Montserrat"/>
                          <a:sym typeface="Montserrat"/>
                        </a:rPr>
                        <a:t>NAMAN GUPTA</a:t>
                      </a:r>
                      <a:endParaRPr sz="1400" u="none" cap="none" strike="noStrike">
                        <a:solidFill>
                          <a:schemeClr val="lt1"/>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Montserrat"/>
                          <a:ea typeface="Montserrat"/>
                          <a:cs typeface="Montserrat"/>
                          <a:sym typeface="Montserrat"/>
                        </a:rPr>
                        <a:t>190010048</a:t>
                      </a:r>
                      <a:endParaRPr sz="1400" u="none" cap="none" strike="noStrike">
                        <a:solidFill>
                          <a:schemeClr val="lt1"/>
                        </a:solidFill>
                        <a:latin typeface="Montserrat"/>
                        <a:ea typeface="Montserrat"/>
                        <a:cs typeface="Montserrat"/>
                        <a:sym typeface="Montserrat"/>
                      </a:endParaRPr>
                    </a:p>
                  </a:txBody>
                  <a:tcPr marT="91425" marB="91425" marR="91425" marL="91425"/>
                </a:tc>
              </a:tr>
            </a:tbl>
          </a:graphicData>
        </a:graphic>
      </p:graphicFrame>
      <p:sp>
        <p:nvSpPr>
          <p:cNvPr id="163" name="Google Shape;163;p1"/>
          <p:cNvSpPr txBox="1"/>
          <p:nvPr/>
        </p:nvSpPr>
        <p:spPr>
          <a:xfrm>
            <a:off x="3793875" y="2410300"/>
            <a:ext cx="1275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lt2"/>
                </a:solidFill>
                <a:latin typeface="Montserrat"/>
                <a:ea typeface="Montserrat"/>
                <a:cs typeface="Montserrat"/>
                <a:sym typeface="Montserrat"/>
              </a:rPr>
              <a:t>GROUP 5</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
          <p:cNvSpPr txBox="1"/>
          <p:nvPr>
            <p:ph type="title"/>
          </p:nvPr>
        </p:nvSpPr>
        <p:spPr>
          <a:xfrm>
            <a:off x="128850" y="291850"/>
            <a:ext cx="5735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PROJECT OBJECTIVE</a:t>
            </a:r>
            <a:endParaRPr/>
          </a:p>
        </p:txBody>
      </p:sp>
      <p:cxnSp>
        <p:nvCxnSpPr>
          <p:cNvPr id="169" name="Google Shape;169;p2"/>
          <p:cNvCxnSpPr/>
          <p:nvPr/>
        </p:nvCxnSpPr>
        <p:spPr>
          <a:xfrm flipH="1" rot="10800000">
            <a:off x="128850" y="291847"/>
            <a:ext cx="3687300" cy="14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graphicFrame>
        <p:nvGraphicFramePr>
          <p:cNvPr id="170" name="Google Shape;170;p2"/>
          <p:cNvGraphicFramePr/>
          <p:nvPr/>
        </p:nvGraphicFramePr>
        <p:xfrm>
          <a:off x="128850" y="1233258"/>
          <a:ext cx="3000000" cy="3000000"/>
        </p:xfrm>
        <a:graphic>
          <a:graphicData uri="http://schemas.openxmlformats.org/drawingml/2006/table">
            <a:tbl>
              <a:tblPr>
                <a:noFill/>
                <a:tableStyleId>{F2B4329D-0036-46E5-A6A4-78E38BF219C0}</a:tableStyleId>
              </a:tblPr>
              <a:tblGrid>
                <a:gridCol w="1853275"/>
                <a:gridCol w="7033000"/>
              </a:tblGrid>
              <a:tr h="615675">
                <a:tc>
                  <a:txBody>
                    <a:bodyPr/>
                    <a:lstStyle/>
                    <a:p>
                      <a:pPr indent="0" lvl="0" marL="0" marR="0" rtl="0" algn="ctr">
                        <a:lnSpc>
                          <a:spcPct val="115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PRODUCT</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We are a mumbai-based startup providing software solutions for audio analysis, music genre classification and mood categorization. </a:t>
                      </a:r>
                      <a:endParaRPr sz="1300" u="none" cap="none" strike="noStrike">
                        <a:solidFill>
                          <a:schemeClr val="lt1"/>
                        </a:solidFill>
                        <a:latin typeface="Montserrat"/>
                        <a:ea typeface="Montserrat"/>
                        <a:cs typeface="Montserrat"/>
                        <a:sym typeface="Montserrat"/>
                      </a:endParaRPr>
                    </a:p>
                  </a:txBody>
                  <a:tcPr marT="91425" marB="91425" marR="91425" marL="91425" anchor="ctr"/>
                </a:tc>
              </a:tr>
              <a:tr h="669325">
                <a:tc>
                  <a:txBody>
                    <a:bodyPr/>
                    <a:lstStyle/>
                    <a:p>
                      <a:pPr indent="0" lvl="0" marL="0" marR="0" rtl="0" algn="ctr">
                        <a:lnSpc>
                          <a:spcPct val="115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CUSTOMERS</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We plan to enter the B2B market, with our advanced classification system and provide music streaming platforms a bigger opportunity to reach wider audiences and provide more customer satisfaction.  </a:t>
                      </a:r>
                      <a:endParaRPr sz="1300" u="none" cap="none" strike="noStrike">
                        <a:solidFill>
                          <a:schemeClr val="lt1"/>
                        </a:solidFill>
                        <a:latin typeface="Montserrat"/>
                        <a:ea typeface="Montserrat"/>
                        <a:cs typeface="Montserrat"/>
                        <a:sym typeface="Montserrat"/>
                      </a:endParaRPr>
                    </a:p>
                  </a:txBody>
                  <a:tcPr marT="91425" marB="91425" marR="91425" marL="91425" anchor="ctr"/>
                </a:tc>
              </a:tr>
              <a:tr h="380975">
                <a:tc>
                  <a:txBody>
                    <a:bodyPr/>
                    <a:lstStyle/>
                    <a:p>
                      <a:pPr indent="0" lvl="0" marL="0" marR="0" rtl="0" algn="ctr">
                        <a:lnSpc>
                          <a:spcPct val="115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COMPETITORS</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Spotify, SoundCloud, Apple Music, Youtube, Amazon Prime Music</a:t>
                      </a:r>
                      <a:endParaRPr sz="1300" u="none" cap="none" strike="noStrike">
                        <a:solidFill>
                          <a:schemeClr val="lt1"/>
                        </a:solidFill>
                        <a:latin typeface="Montserrat"/>
                        <a:ea typeface="Montserrat"/>
                        <a:cs typeface="Montserrat"/>
                        <a:sym typeface="Montserrat"/>
                      </a:endParaRPr>
                    </a:p>
                  </a:txBody>
                  <a:tcPr marT="91425" marB="91425" marR="91425" marL="91425" anchor="ctr"/>
                </a:tc>
              </a:tr>
              <a:tr h="1857450">
                <a:tc>
                  <a:txBody>
                    <a:bodyPr/>
                    <a:lstStyle/>
                    <a:p>
                      <a:pPr indent="0" lvl="0" marL="0" marR="0" rtl="0" algn="ctr">
                        <a:lnSpc>
                          <a:spcPct val="115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AIM</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At a time where we all have access to great music, we believe that every individual’s experience should be nothing short of extraordinary. Genres play a vital role in that. Our mission is to become the industry standard for music classification so that 100% of any music catalog is properly classified. Hence, enabling recommendation and discovery engines to be optimized and personalized for each individual user. It will also help artists to market their music in a way that distinguishes them from others.</a:t>
                      </a:r>
                      <a:endParaRPr sz="1300" u="none" cap="none" strike="noStrike">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300"/>
                        <a:buFont typeface="Arial"/>
                        <a:buNone/>
                      </a:pPr>
                      <a:r>
                        <a:t/>
                      </a:r>
                      <a:endParaRPr sz="1300" u="none" cap="none" strike="noStrike">
                        <a:solidFill>
                          <a:schemeClr val="lt1"/>
                        </a:solidFill>
                        <a:latin typeface="Montserrat"/>
                        <a:ea typeface="Montserrat"/>
                        <a:cs typeface="Montserrat"/>
                        <a:sym typeface="Montserrat"/>
                      </a:endParaRPr>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
          <p:cNvSpPr txBox="1"/>
          <p:nvPr>
            <p:ph idx="4294967295" type="title"/>
          </p:nvPr>
        </p:nvSpPr>
        <p:spPr>
          <a:xfrm>
            <a:off x="138175" y="146113"/>
            <a:ext cx="47310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PROBLEM DEFINITION</a:t>
            </a:r>
            <a:endParaRPr>
              <a:solidFill>
                <a:schemeClr val="lt2"/>
              </a:solidFill>
            </a:endParaRPr>
          </a:p>
        </p:txBody>
      </p:sp>
      <p:cxnSp>
        <p:nvCxnSpPr>
          <p:cNvPr id="176" name="Google Shape;176;p3"/>
          <p:cNvCxnSpPr/>
          <p:nvPr/>
        </p:nvCxnSpPr>
        <p:spPr>
          <a:xfrm flipH="1" rot="10800000">
            <a:off x="228975" y="237650"/>
            <a:ext cx="3528300" cy="6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graphicFrame>
        <p:nvGraphicFramePr>
          <p:cNvPr id="177" name="Google Shape;177;p3"/>
          <p:cNvGraphicFramePr/>
          <p:nvPr/>
        </p:nvGraphicFramePr>
        <p:xfrm>
          <a:off x="117350" y="597390"/>
          <a:ext cx="3000000" cy="3000000"/>
        </p:xfrm>
        <a:graphic>
          <a:graphicData uri="http://schemas.openxmlformats.org/drawingml/2006/table">
            <a:tbl>
              <a:tblPr>
                <a:noFill/>
                <a:tableStyleId>{F2B4329D-0036-46E5-A6A4-78E38BF219C0}</a:tableStyleId>
              </a:tblPr>
              <a:tblGrid>
                <a:gridCol w="1661275"/>
                <a:gridCol w="7248025"/>
              </a:tblGrid>
              <a:tr h="975325">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Customer Requirement</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Any generic music streaming platform is estimated to have about 70 M+ songs. Even If it takes just 3 seconds to classify a song, It would be impractical to classify them all manually. No one wants to do that. Hence the need to automate the system.</a:t>
                      </a:r>
                      <a:endParaRPr sz="1300" u="none" cap="none" strike="noStrike">
                        <a:solidFill>
                          <a:schemeClr val="lt1"/>
                        </a:solidFill>
                        <a:latin typeface="Montserrat"/>
                        <a:ea typeface="Montserrat"/>
                        <a:cs typeface="Montserrat"/>
                        <a:sym typeface="Montserrat"/>
                      </a:endParaRPr>
                    </a:p>
                  </a:txBody>
                  <a:tcPr marT="91425" marB="91425" marR="91425" marL="91425" anchor="ctr"/>
                </a:tc>
              </a:tr>
              <a:tr h="579100">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Market Survey</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Youtube Music (Recommendation system), Spotify (Music Recommender), Amazon Prime Music (Playlist for songs), Deezer (Songs player)</a:t>
                      </a:r>
                      <a:endParaRPr sz="1300" u="none" cap="none" strike="noStrike">
                        <a:solidFill>
                          <a:schemeClr val="lt1"/>
                        </a:solidFill>
                        <a:latin typeface="Montserrat"/>
                        <a:ea typeface="Montserrat"/>
                        <a:cs typeface="Montserrat"/>
                        <a:sym typeface="Montserrat"/>
                      </a:endParaRPr>
                    </a:p>
                  </a:txBody>
                  <a:tcPr marT="91425" marB="91425" marR="91425" marL="91425" anchor="ctr"/>
                </a:tc>
              </a:tr>
              <a:tr h="777200">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USP</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Easy-to-use user friendly interface to classify the songs into their genres and moods. High Accuracy compared to available market. </a:t>
                      </a:r>
                      <a:endParaRPr sz="13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Exclusive training based on Indian songs. Mood classifiers not explored a lot.</a:t>
                      </a:r>
                      <a:endParaRPr sz="1300" u="none" cap="none" strike="noStrike">
                        <a:solidFill>
                          <a:schemeClr val="lt1"/>
                        </a:solidFill>
                        <a:latin typeface="Montserrat"/>
                        <a:ea typeface="Montserrat"/>
                        <a:cs typeface="Montserrat"/>
                        <a:sym typeface="Montserrat"/>
                      </a:endParaRPr>
                    </a:p>
                  </a:txBody>
                  <a:tcPr marT="91425" marB="91425" marR="91425" marL="91425" anchor="ctr"/>
                </a:tc>
              </a:tr>
              <a:tr h="579100">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Protecting USP</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Code Encryption and secure and reliable transfer of data for the model. Patenting and Copyrighting the startup solution, keeping the code to us.</a:t>
                      </a:r>
                      <a:endParaRPr sz="1300" u="none" cap="none" strike="noStrike">
                        <a:solidFill>
                          <a:schemeClr val="lt1"/>
                        </a:solidFill>
                        <a:latin typeface="Montserrat"/>
                        <a:ea typeface="Montserrat"/>
                        <a:cs typeface="Montserrat"/>
                        <a:sym typeface="Montserrat"/>
                      </a:endParaRPr>
                    </a:p>
                  </a:txBody>
                  <a:tcPr marT="91425" marB="91425" marR="91425" marL="91425" anchor="ctr"/>
                </a:tc>
              </a:tr>
              <a:tr h="777200">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Barrier to  Entry</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Patents and Copyright issues from other companies in the field </a:t>
                      </a:r>
                      <a:endParaRPr sz="13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Automated algorithms already in place to classify</a:t>
                      </a:r>
                      <a:endParaRPr sz="13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Availability of large and dynamic training data to be used in the model</a:t>
                      </a:r>
                      <a:endParaRPr sz="1300" u="none" cap="none" strike="noStrike">
                        <a:solidFill>
                          <a:schemeClr val="lt1"/>
                        </a:solidFill>
                        <a:latin typeface="Montserrat"/>
                        <a:ea typeface="Montserrat"/>
                        <a:cs typeface="Montserrat"/>
                        <a:sym typeface="Montserrat"/>
                      </a:endParaRPr>
                    </a:p>
                  </a:txBody>
                  <a:tcPr marT="91425" marB="91425" marR="91425" marL="91425" anchor="ctr"/>
                </a:tc>
              </a:tr>
              <a:tr h="777200">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Structure</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Upload of the songs to the server through a website -&gt; Model extracts Music components through Music Information Retrieval (MIR) -&gt; Model predicts the genre and the mood for the songs and bins it accordingly.</a:t>
                      </a:r>
                      <a:endParaRPr sz="1300" u="none" cap="none" strike="noStrike">
                        <a:solidFill>
                          <a:schemeClr val="lt1"/>
                        </a:solidFill>
                        <a:latin typeface="Montserrat"/>
                        <a:ea typeface="Montserrat"/>
                        <a:cs typeface="Montserrat"/>
                        <a:sym typeface="Montserrat"/>
                      </a:endParaRPr>
                    </a:p>
                  </a:txBody>
                  <a:tcPr marT="91425" marB="91425" marR="91425" marL="91425"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
          <p:cNvSpPr txBox="1"/>
          <p:nvPr>
            <p:ph idx="4294967295" type="title"/>
          </p:nvPr>
        </p:nvSpPr>
        <p:spPr>
          <a:xfrm>
            <a:off x="199650" y="0"/>
            <a:ext cx="87447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000">
                <a:solidFill>
                  <a:schemeClr val="lt2"/>
                </a:solidFill>
              </a:rPr>
              <a:t>TECHNOLOGY LANDSCAPE ASSESSMENT</a:t>
            </a:r>
            <a:endParaRPr sz="2000">
              <a:solidFill>
                <a:schemeClr val="lt2"/>
              </a:solidFill>
            </a:endParaRPr>
          </a:p>
        </p:txBody>
      </p:sp>
      <p:cxnSp>
        <p:nvCxnSpPr>
          <p:cNvPr id="183" name="Google Shape;183;p4"/>
          <p:cNvCxnSpPr/>
          <p:nvPr/>
        </p:nvCxnSpPr>
        <p:spPr>
          <a:xfrm flipH="1" rot="10800000">
            <a:off x="311425" y="0"/>
            <a:ext cx="3528300" cy="6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graphicFrame>
        <p:nvGraphicFramePr>
          <p:cNvPr id="184" name="Google Shape;184;p4"/>
          <p:cNvGraphicFramePr/>
          <p:nvPr/>
        </p:nvGraphicFramePr>
        <p:xfrm>
          <a:off x="311425" y="445691"/>
          <a:ext cx="3000000" cy="3000000"/>
        </p:xfrm>
        <a:graphic>
          <a:graphicData uri="http://schemas.openxmlformats.org/drawingml/2006/table">
            <a:tbl>
              <a:tblPr>
                <a:noFill/>
                <a:tableStyleId>{F2B4329D-0036-46E5-A6A4-78E38BF219C0}</a:tableStyleId>
              </a:tblPr>
              <a:tblGrid>
                <a:gridCol w="1963575"/>
                <a:gridCol w="6304100"/>
              </a:tblGrid>
              <a:tr h="570650">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Patents</a:t>
                      </a:r>
                      <a:endParaRPr b="1" sz="1300" u="none" cap="none" strike="noStrike">
                        <a:solidFill>
                          <a:schemeClr val="lt1"/>
                        </a:solidFill>
                        <a:latin typeface="Montserrat"/>
                        <a:ea typeface="Montserrat"/>
                        <a:cs typeface="Montserrat"/>
                        <a:sym typeface="Montserrat"/>
                      </a:endParaRPr>
                    </a:p>
                  </a:txBody>
                  <a:tcPr marT="91425" marB="91425" marR="91425" marL="91425" anchor="ctr">
                    <a:lnR cap="flat" cmpd="sng" w="9525">
                      <a:solidFill>
                        <a:schemeClr val="lt1"/>
                      </a:solidFill>
                      <a:prstDash val="solid"/>
                      <a:round/>
                      <a:headEnd len="sm" w="sm" type="none"/>
                      <a:tailEnd len="sm" w="sm" type="none"/>
                    </a:lnR>
                  </a:tcPr>
                </a:tc>
                <a:tc>
                  <a:txBody>
                    <a:bodyPr/>
                    <a:lstStyle/>
                    <a:p>
                      <a:pPr indent="0" lvl="0" marL="1371600" marR="0" rtl="0" algn="l">
                        <a:lnSpc>
                          <a:spcPct val="100000"/>
                        </a:lnSpc>
                        <a:spcBef>
                          <a:spcPts val="0"/>
                        </a:spcBef>
                        <a:spcAft>
                          <a:spcPts val="0"/>
                        </a:spcAft>
                        <a:buClr>
                          <a:srgbClr val="000000"/>
                        </a:buClr>
                        <a:buSzPts val="1300"/>
                        <a:buFont typeface="Arial"/>
                        <a:buNone/>
                      </a:pPr>
                      <a:r>
                        <a:rPr lang="en" sz="1300" u="sng" cap="none" strike="noStrike">
                          <a:solidFill>
                            <a:schemeClr val="hlink"/>
                          </a:solidFill>
                          <a:latin typeface="Montserrat"/>
                          <a:ea typeface="Montserrat"/>
                          <a:cs typeface="Montserrat"/>
                          <a:sym typeface="Montserrat"/>
                          <a:hlinkClick r:id="rId3"/>
                        </a:rPr>
                        <a:t>Music genre classification method and apparatus</a:t>
                      </a:r>
                      <a:endParaRPr sz="1300" u="none" cap="none" strike="noStrike">
                        <a:solidFill>
                          <a:srgbClr val="333333"/>
                        </a:solidFill>
                        <a:highlight>
                          <a:srgbClr val="FFFFFF"/>
                        </a:highlight>
                        <a:latin typeface="Roboto"/>
                        <a:ea typeface="Roboto"/>
                        <a:cs typeface="Roboto"/>
                        <a:sym typeface="Roboto"/>
                      </a:endParaRPr>
                    </a:p>
                    <a:p>
                      <a:pPr indent="0" lvl="0" marL="0" marR="0" rtl="0" algn="ctr">
                        <a:lnSpc>
                          <a:spcPct val="115000"/>
                        </a:lnSpc>
                        <a:spcBef>
                          <a:spcPts val="50"/>
                        </a:spcBef>
                        <a:spcAft>
                          <a:spcPts val="0"/>
                        </a:spcAft>
                        <a:buClr>
                          <a:srgbClr val="000000"/>
                        </a:buClr>
                        <a:buSzPts val="1300"/>
                        <a:buFont typeface="Arial"/>
                        <a:buNone/>
                      </a:pPr>
                      <a:r>
                        <a:rPr lang="en" sz="1300" u="sng" cap="none" strike="noStrike">
                          <a:solidFill>
                            <a:schemeClr val="hlink"/>
                          </a:solidFill>
                          <a:latin typeface="Montserrat"/>
                          <a:ea typeface="Montserrat"/>
                          <a:cs typeface="Montserrat"/>
                          <a:sym typeface="Montserrat"/>
                          <a:hlinkClick r:id="rId4"/>
                        </a:rPr>
                        <a:t>Music classification system and method</a:t>
                      </a:r>
                      <a:endParaRPr sz="1300" u="none" cap="none" strike="noStrike">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069925">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Published Literature</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311150" lvl="0" marL="457200" marR="0" rtl="0" algn="l">
                        <a:lnSpc>
                          <a:spcPct val="100000"/>
                        </a:lnSpc>
                        <a:spcBef>
                          <a:spcPts val="0"/>
                        </a:spcBef>
                        <a:spcAft>
                          <a:spcPts val="0"/>
                        </a:spcAft>
                        <a:buClr>
                          <a:schemeClr val="hlink"/>
                        </a:buClr>
                        <a:buSzPts val="1300"/>
                        <a:buFont typeface="Montserrat"/>
                        <a:buChar char="●"/>
                      </a:pPr>
                      <a:r>
                        <a:rPr lang="en" sz="1300" u="none" cap="none" strike="noStrike">
                          <a:solidFill>
                            <a:schemeClr val="hlink"/>
                          </a:solidFill>
                          <a:uFill>
                            <a:noFill/>
                          </a:uFill>
                          <a:latin typeface="Montserrat"/>
                          <a:ea typeface="Montserrat"/>
                          <a:cs typeface="Montserrat"/>
                          <a:sym typeface="Montserrat"/>
                          <a:hlinkClick r:id="rId5"/>
                        </a:rPr>
                        <a:t>Automatic Music Genre Classification Based on Modulation Spectral Analysis of Spectral and Cepstral Features</a:t>
                      </a:r>
                      <a:endParaRPr sz="1300" u="none" cap="none" strike="noStrike">
                        <a:solidFill>
                          <a:schemeClr val="hlink"/>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hlink"/>
                        </a:buClr>
                        <a:buSzPts val="1300"/>
                        <a:buFont typeface="Montserrat"/>
                        <a:buChar char="●"/>
                      </a:pPr>
                      <a:r>
                        <a:rPr lang="en" sz="1300" u="none" cap="none" strike="noStrike">
                          <a:solidFill>
                            <a:schemeClr val="lt1"/>
                          </a:solidFill>
                          <a:uFill>
                            <a:noFill/>
                          </a:uFill>
                          <a:latin typeface="Montserrat"/>
                          <a:ea typeface="Montserrat"/>
                          <a:cs typeface="Montserrat"/>
                          <a:sym typeface="Montserrat"/>
                          <a:hlinkClick r:id="rId6">
                            <a:extLst>
                              <a:ext uri="{A12FA001-AC4F-418D-AE19-62706E023703}">
                                <ahyp:hlinkClr val="tx"/>
                              </a:ext>
                            </a:extLst>
                          </a:hlinkClick>
                        </a:rPr>
                        <a:t>Automatic Genre Classification of Music Content</a:t>
                      </a:r>
                      <a:endParaRPr sz="1300" u="none" cap="none" strike="noStrike">
                        <a:solidFill>
                          <a:schemeClr val="hlink"/>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hlink"/>
                        </a:buClr>
                        <a:buSzPts val="1300"/>
                        <a:buFont typeface="Montserrat"/>
                        <a:buChar char="●"/>
                      </a:pPr>
                      <a:r>
                        <a:rPr lang="en" sz="1300" u="none" cap="none" strike="noStrike">
                          <a:solidFill>
                            <a:schemeClr val="lt1"/>
                          </a:solidFill>
                          <a:uFill>
                            <a:noFill/>
                          </a:uFill>
                          <a:latin typeface="Montserrat"/>
                          <a:ea typeface="Montserrat"/>
                          <a:cs typeface="Montserrat"/>
                          <a:sym typeface="Montserrat"/>
                          <a:hlinkClick r:id="rId7">
                            <a:extLst>
                              <a:ext uri="{A12FA001-AC4F-418D-AE19-62706E023703}">
                                <ahyp:hlinkClr val="tx"/>
                              </a:ext>
                            </a:extLst>
                          </a:hlinkClick>
                        </a:rPr>
                        <a:t>Music Genre Classification using Machine Learning Algorithms: A comparison</a:t>
                      </a:r>
                      <a:endParaRPr sz="1300" u="none" cap="none" strike="noStrike">
                        <a:solidFill>
                          <a:schemeClr val="lt1"/>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hlink"/>
                        </a:buClr>
                        <a:buSzPts val="1300"/>
                        <a:buFont typeface="Montserrat"/>
                        <a:buChar char="●"/>
                      </a:pPr>
                      <a:r>
                        <a:rPr lang="en" sz="1300" u="none" cap="none" strike="noStrike">
                          <a:solidFill>
                            <a:schemeClr val="lt1"/>
                          </a:solidFill>
                          <a:uFill>
                            <a:noFill/>
                          </a:uFill>
                          <a:latin typeface="Montserrat"/>
                          <a:ea typeface="Montserrat"/>
                          <a:cs typeface="Montserrat"/>
                          <a:sym typeface="Montserrat"/>
                          <a:hlinkClick r:id="rId8">
                            <a:extLst>
                              <a:ext uri="{A12FA001-AC4F-418D-AE19-62706E023703}">
                                <ahyp:hlinkClr val="tx"/>
                              </a:ext>
                            </a:extLst>
                          </a:hlinkClick>
                        </a:rPr>
                        <a:t>Music Genre Classification using Machine Learning Techniques</a:t>
                      </a:r>
                      <a:endParaRPr sz="1300" u="none" cap="none" strike="noStrike">
                        <a:solidFill>
                          <a:schemeClr val="hlink"/>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hlink"/>
                        </a:buClr>
                        <a:buSzPts val="1300"/>
                        <a:buFont typeface="Montserrat"/>
                        <a:buChar char="●"/>
                      </a:pPr>
                      <a:r>
                        <a:rPr lang="en" sz="1300" u="none" cap="none" strike="noStrike">
                          <a:solidFill>
                            <a:schemeClr val="hlink"/>
                          </a:solidFill>
                          <a:uFill>
                            <a:noFill/>
                          </a:uFill>
                          <a:latin typeface="Montserrat"/>
                          <a:ea typeface="Montserrat"/>
                          <a:cs typeface="Montserrat"/>
                          <a:sym typeface="Montserrat"/>
                          <a:hlinkClick r:id="rId9"/>
                        </a:rPr>
                        <a:t>Music Mood and Theme Classification - A Hybrid Approach</a:t>
                      </a:r>
                      <a:endParaRPr sz="1300" u="none" cap="none" strike="noStrike">
                        <a:solidFill>
                          <a:schemeClr val="hlink"/>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hlink"/>
                        </a:buClr>
                        <a:buSzPts val="1300"/>
                        <a:buFont typeface="Montserrat"/>
                        <a:buChar char="●"/>
                      </a:pPr>
                      <a:r>
                        <a:rPr lang="en" sz="1300" u="none" cap="none" strike="noStrike">
                          <a:solidFill>
                            <a:schemeClr val="hlink"/>
                          </a:solidFill>
                          <a:uFill>
                            <a:noFill/>
                          </a:uFill>
                          <a:latin typeface="Montserrat"/>
                          <a:ea typeface="Montserrat"/>
                          <a:cs typeface="Montserrat"/>
                          <a:sym typeface="Montserrat"/>
                          <a:hlinkClick r:id="rId10"/>
                        </a:rPr>
                        <a:t>Automatic Music Genre Classification using Convolutional Neural Network</a:t>
                      </a:r>
                      <a:endParaRPr sz="1300" u="none" cap="none" strike="noStrike">
                        <a:solidFill>
                          <a:schemeClr val="hlink"/>
                        </a:solidFill>
                        <a:latin typeface="Montserrat"/>
                        <a:ea typeface="Montserrat"/>
                        <a:cs typeface="Montserrat"/>
                        <a:sym typeface="Montserrat"/>
                      </a:endParaRPr>
                    </a:p>
                  </a:txBody>
                  <a:tcPr marT="91425" marB="91425" marR="91425" marL="91425" anchor="ctr">
                    <a:lnT cap="flat" cmpd="sng" w="9525">
                      <a:solidFill>
                        <a:schemeClr val="lt1"/>
                      </a:solidFill>
                      <a:prstDash val="solid"/>
                      <a:round/>
                      <a:headEnd len="sm" w="sm" type="none"/>
                      <a:tailEnd len="sm" w="sm" type="none"/>
                    </a:lnT>
                  </a:tcPr>
                </a:tc>
              </a:tr>
              <a:tr h="1336900">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Open Libraries</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Python-based Implementation</a:t>
                      </a:r>
                      <a:endParaRPr sz="1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Primary libraries: </a:t>
                      </a:r>
                      <a:r>
                        <a:rPr b="1" lang="en" sz="1300" u="none" cap="none" strike="noStrike">
                          <a:solidFill>
                            <a:schemeClr val="lt1"/>
                          </a:solidFill>
                          <a:latin typeface="Montserrat"/>
                          <a:ea typeface="Montserrat"/>
                          <a:cs typeface="Montserrat"/>
                          <a:sym typeface="Montserrat"/>
                        </a:rPr>
                        <a:t>NumPy, Librosa, pyAudioAnalysis, sklearn, Keras, Matplotlib, Essentia</a:t>
                      </a:r>
                      <a:endParaRPr b="1" sz="1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sz="1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1"/>
                          </a:solidFill>
                          <a:latin typeface="Montserrat"/>
                          <a:ea typeface="Montserrat"/>
                          <a:cs typeface="Montserrat"/>
                          <a:sym typeface="Montserrat"/>
                        </a:rPr>
                        <a:t>Secondary (IF needed): pySonic, SciPy (for audio filters), pydub (for conversion), libtsm (pitch and time-scale), aubio (live audio), Sync Toolbox</a:t>
                      </a:r>
                      <a:endParaRPr sz="1300" u="none" cap="none" strike="noStrike">
                        <a:solidFill>
                          <a:schemeClr val="lt1"/>
                        </a:solidFill>
                        <a:latin typeface="Montserrat"/>
                        <a:ea typeface="Montserrat"/>
                        <a:cs typeface="Montserrat"/>
                        <a:sym typeface="Montserrat"/>
                      </a:endParaRPr>
                    </a:p>
                  </a:txBody>
                  <a:tcPr marT="91425" marB="91425" marR="91425" marL="91425" anchor="ctr"/>
                </a:tc>
              </a:tr>
              <a:tr h="564450">
                <a:tc>
                  <a:txBody>
                    <a:bodyPr/>
                    <a:lstStyle/>
                    <a:p>
                      <a:pPr indent="0" lvl="0" marL="0" marR="0" rtl="0" algn="ctr">
                        <a:lnSpc>
                          <a:spcPct val="100000"/>
                        </a:lnSpc>
                        <a:spcBef>
                          <a:spcPts val="0"/>
                        </a:spcBef>
                        <a:spcAft>
                          <a:spcPts val="0"/>
                        </a:spcAft>
                        <a:buClr>
                          <a:srgbClr val="000000"/>
                        </a:buClr>
                        <a:buSzPts val="1300"/>
                        <a:buFont typeface="Arial"/>
                        <a:buNone/>
                      </a:pPr>
                      <a:r>
                        <a:rPr b="1" lang="en" sz="1300" u="none" cap="none" strike="noStrike">
                          <a:solidFill>
                            <a:schemeClr val="lt1"/>
                          </a:solidFill>
                          <a:latin typeface="Montserrat"/>
                          <a:ea typeface="Montserrat"/>
                          <a:cs typeface="Montserrat"/>
                          <a:sym typeface="Montserrat"/>
                        </a:rPr>
                        <a:t>Proprietary Libraries + Dataset</a:t>
                      </a:r>
                      <a:endParaRPr b="1" sz="1300" u="none" cap="none" strike="noStrike">
                        <a:solidFill>
                          <a:schemeClr val="lt1"/>
                        </a:solidFill>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sng" cap="none" strike="noStrike">
                          <a:solidFill>
                            <a:schemeClr val="hlink"/>
                          </a:solidFill>
                          <a:latin typeface="Montserrat"/>
                          <a:ea typeface="Montserrat"/>
                          <a:cs typeface="Montserrat"/>
                          <a:sym typeface="Montserrat"/>
                          <a:hlinkClick r:id="rId11"/>
                        </a:rPr>
                        <a:t>madmom</a:t>
                      </a:r>
                      <a:r>
                        <a:rPr lang="en" sz="1300" u="none" cap="none" strike="noStrike">
                          <a:solidFill>
                            <a:schemeClr val="lt1"/>
                          </a:solidFill>
                          <a:latin typeface="Montserrat"/>
                          <a:ea typeface="Montserrat"/>
                          <a:cs typeface="Montserrat"/>
                          <a:sym typeface="Montserrat"/>
                        </a:rPr>
                        <a:t>, </a:t>
                      </a:r>
                      <a:r>
                        <a:rPr lang="en" sz="1300" u="sng" cap="none" strike="noStrike">
                          <a:solidFill>
                            <a:schemeClr val="hlink"/>
                          </a:solidFill>
                          <a:latin typeface="Montserrat"/>
                          <a:ea typeface="Montserrat"/>
                          <a:cs typeface="Montserrat"/>
                          <a:sym typeface="Montserrat"/>
                          <a:hlinkClick r:id="rId12"/>
                        </a:rPr>
                        <a:t>FMOD</a:t>
                      </a:r>
                      <a:br>
                        <a:rPr lang="en" sz="1300" u="none" cap="none" strike="noStrike">
                          <a:solidFill>
                            <a:schemeClr val="lt1"/>
                          </a:solidFill>
                          <a:latin typeface="Montserrat"/>
                          <a:ea typeface="Montserrat"/>
                          <a:cs typeface="Montserrat"/>
                          <a:sym typeface="Montserrat"/>
                        </a:rPr>
                      </a:br>
                      <a:r>
                        <a:rPr lang="en" sz="1300" u="none" cap="none" strike="noStrike">
                          <a:solidFill>
                            <a:schemeClr val="lt1"/>
                          </a:solidFill>
                          <a:latin typeface="Montserrat"/>
                          <a:ea typeface="Montserrat"/>
                          <a:cs typeface="Montserrat"/>
                          <a:sym typeface="Montserrat"/>
                        </a:rPr>
                        <a:t>GTZAN, MTG</a:t>
                      </a:r>
                      <a:endParaRPr sz="1300" u="none" cap="none" strike="noStrike">
                        <a:solidFill>
                          <a:schemeClr val="lt1"/>
                        </a:solidFill>
                        <a:latin typeface="Montserrat"/>
                        <a:ea typeface="Montserrat"/>
                        <a:cs typeface="Montserrat"/>
                        <a:sym typeface="Montserrat"/>
                      </a:endParaRPr>
                    </a:p>
                  </a:txBody>
                  <a:tcPr marT="91425" marB="91425" marR="91425" marL="91425"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
          <p:cNvSpPr txBox="1"/>
          <p:nvPr>
            <p:ph idx="4294967295" type="title"/>
          </p:nvPr>
        </p:nvSpPr>
        <p:spPr>
          <a:xfrm>
            <a:off x="138175" y="-63865"/>
            <a:ext cx="87447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PROJECT PLAN</a:t>
            </a:r>
            <a:endParaRPr>
              <a:solidFill>
                <a:schemeClr val="lt2"/>
              </a:solidFill>
            </a:endParaRPr>
          </a:p>
        </p:txBody>
      </p:sp>
      <p:cxnSp>
        <p:nvCxnSpPr>
          <p:cNvPr id="190" name="Google Shape;190;p5"/>
          <p:cNvCxnSpPr/>
          <p:nvPr/>
        </p:nvCxnSpPr>
        <p:spPr>
          <a:xfrm flipH="1" rot="10800000">
            <a:off x="216650" y="57775"/>
            <a:ext cx="2872500" cy="78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191" name="Google Shape;191;p5"/>
          <p:cNvPicPr preferRelativeResize="0"/>
          <p:nvPr/>
        </p:nvPicPr>
        <p:blipFill rotWithShape="1">
          <a:blip r:embed="rId3">
            <a:alphaModFix/>
          </a:blip>
          <a:srcRect b="0" l="0" r="0" t="0"/>
          <a:stretch/>
        </p:blipFill>
        <p:spPr>
          <a:xfrm>
            <a:off x="0" y="813026"/>
            <a:ext cx="9143999" cy="35174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6"/>
          <p:cNvPicPr preferRelativeResize="0"/>
          <p:nvPr/>
        </p:nvPicPr>
        <p:blipFill rotWithShape="1">
          <a:blip r:embed="rId3">
            <a:alphaModFix/>
          </a:blip>
          <a:srcRect b="0" l="0" r="0" t="0"/>
          <a:stretch/>
        </p:blipFill>
        <p:spPr>
          <a:xfrm>
            <a:off x="1952694" y="0"/>
            <a:ext cx="7191311" cy="5143499"/>
          </a:xfrm>
          <a:prstGeom prst="rect">
            <a:avLst/>
          </a:prstGeom>
          <a:noFill/>
          <a:ln>
            <a:noFill/>
          </a:ln>
        </p:spPr>
      </p:pic>
      <p:sp>
        <p:nvSpPr>
          <p:cNvPr id="197" name="Google Shape;197;p6"/>
          <p:cNvSpPr txBox="1"/>
          <p:nvPr>
            <p:ph idx="4294967295" type="title"/>
          </p:nvPr>
        </p:nvSpPr>
        <p:spPr>
          <a:xfrm>
            <a:off x="0" y="0"/>
            <a:ext cx="87447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100">
                <a:solidFill>
                  <a:schemeClr val="lt2"/>
                </a:solidFill>
              </a:rPr>
              <a:t>RASIC Matrix</a:t>
            </a:r>
            <a:endParaRPr sz="2100">
              <a:solidFill>
                <a:schemeClr val="lt2"/>
              </a:solidFill>
            </a:endParaRPr>
          </a:p>
        </p:txBody>
      </p:sp>
      <p:sp>
        <p:nvSpPr>
          <p:cNvPr id="198" name="Google Shape;198;p6"/>
          <p:cNvSpPr txBox="1"/>
          <p:nvPr/>
        </p:nvSpPr>
        <p:spPr>
          <a:xfrm>
            <a:off x="0" y="537600"/>
            <a:ext cx="1952700" cy="400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Tool: Notion</a:t>
            </a:r>
            <a:endParaRPr b="1"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Rules:</a:t>
            </a:r>
            <a:endParaRPr b="1" i="0" sz="1800" u="none" cap="none" strike="noStrike">
              <a:solidFill>
                <a:schemeClr val="lt1"/>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lt2"/>
              </a:buClr>
              <a:buSzPts val="1400"/>
              <a:buFont typeface="Montserrat"/>
              <a:buChar char="-"/>
            </a:pPr>
            <a:r>
              <a:rPr b="1" i="0" lang="en" sz="1400" u="none" cap="none" strike="noStrike">
                <a:solidFill>
                  <a:schemeClr val="lt2"/>
                </a:solidFill>
                <a:latin typeface="Montserrat"/>
                <a:ea typeface="Montserrat"/>
                <a:cs typeface="Montserrat"/>
                <a:sym typeface="Montserrat"/>
              </a:rPr>
              <a:t>One R each row (task)</a:t>
            </a:r>
            <a:endParaRPr b="1" i="0" sz="1400" u="none" cap="none" strike="noStrike">
              <a:solidFill>
                <a:schemeClr val="lt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lt2"/>
              </a:buClr>
              <a:buSzPts val="1400"/>
              <a:buFont typeface="Montserrat"/>
              <a:buChar char="-"/>
            </a:pPr>
            <a:r>
              <a:rPr b="1" i="0" lang="en" sz="1400" u="none" cap="none" strike="noStrike">
                <a:solidFill>
                  <a:schemeClr val="lt2"/>
                </a:solidFill>
                <a:latin typeface="Montserrat"/>
                <a:ea typeface="Montserrat"/>
                <a:cs typeface="Montserrat"/>
                <a:sym typeface="Montserrat"/>
              </a:rPr>
              <a:t>One A each row (task)</a:t>
            </a:r>
            <a:endParaRPr b="1" i="0" sz="1400" u="none" cap="none" strike="noStrike">
              <a:solidFill>
                <a:schemeClr val="lt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lt2"/>
              </a:buClr>
              <a:buSzPts val="1400"/>
              <a:buFont typeface="Montserrat"/>
              <a:buChar char="-"/>
            </a:pPr>
            <a:r>
              <a:rPr b="1" i="0" lang="en" sz="1400" u="none" cap="none" strike="noStrike">
                <a:solidFill>
                  <a:schemeClr val="lt2"/>
                </a:solidFill>
                <a:latin typeface="Montserrat"/>
                <a:ea typeface="Montserrat"/>
                <a:cs typeface="Montserrat"/>
                <a:sym typeface="Montserrat"/>
              </a:rPr>
              <a:t>Status: In Progress, To Do or Completed</a:t>
            </a:r>
            <a:endParaRPr b="1" i="0" sz="1400" u="none" cap="none" strike="noStrike">
              <a:solidFill>
                <a:schemeClr val="lt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Find more here:</a:t>
            </a:r>
            <a:endParaRPr b="1"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chemeClr val="lt2"/>
                </a:solidFill>
                <a:latin typeface="Montserrat"/>
                <a:ea typeface="Montserrat"/>
                <a:cs typeface="Montserrat"/>
                <a:sym typeface="Montserrat"/>
                <a:hlinkClick r:id="rId4">
                  <a:extLst>
                    <a:ext uri="{A12FA001-AC4F-418D-AE19-62706E023703}">
                      <ahyp:hlinkClr val="tx"/>
                    </a:ext>
                  </a:extLst>
                </a:hlinkClick>
              </a:rPr>
              <a:t>RASIC Group 5</a:t>
            </a:r>
            <a:endParaRPr b="1" i="0" sz="1800" u="none" cap="none" strike="noStrike">
              <a:solidFill>
                <a:schemeClr val="lt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7"/>
          <p:cNvPicPr preferRelativeResize="0"/>
          <p:nvPr/>
        </p:nvPicPr>
        <p:blipFill rotWithShape="1">
          <a:blip r:embed="rId3">
            <a:alphaModFix/>
          </a:blip>
          <a:srcRect b="0" l="0" r="0" t="0"/>
          <a:stretch/>
        </p:blipFill>
        <p:spPr>
          <a:xfrm>
            <a:off x="0" y="0"/>
            <a:ext cx="9143999" cy="4773475"/>
          </a:xfrm>
          <a:prstGeom prst="rect">
            <a:avLst/>
          </a:prstGeom>
          <a:noFill/>
          <a:ln>
            <a:noFill/>
          </a:ln>
        </p:spPr>
      </p:pic>
      <p:sp>
        <p:nvSpPr>
          <p:cNvPr id="204" name="Google Shape;204;p7"/>
          <p:cNvSpPr txBox="1"/>
          <p:nvPr/>
        </p:nvSpPr>
        <p:spPr>
          <a:xfrm>
            <a:off x="2426100" y="4773475"/>
            <a:ext cx="4291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lt2"/>
                </a:solidFill>
                <a:latin typeface="Montserrat"/>
                <a:ea typeface="Montserrat"/>
                <a:cs typeface="Montserrat"/>
                <a:sym typeface="Montserrat"/>
              </a:rPr>
              <a:t>Continuation of previous slide’s RASIC chart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8"/>
          <p:cNvSpPr txBox="1"/>
          <p:nvPr>
            <p:ph type="title"/>
          </p:nvPr>
        </p:nvSpPr>
        <p:spPr>
          <a:xfrm>
            <a:off x="3153300" y="1945500"/>
            <a:ext cx="2837400" cy="12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4000"/>
              <a:t>THANKS!</a:t>
            </a:r>
            <a:endParaRPr sz="4000"/>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